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466" r:id="rId3"/>
    <p:sldId id="264" r:id="rId4"/>
    <p:sldId id="265" r:id="rId5"/>
    <p:sldId id="267" r:id="rId6"/>
    <p:sldId id="303" r:id="rId7"/>
    <p:sldId id="268" r:id="rId8"/>
    <p:sldId id="269" r:id="rId9"/>
    <p:sldId id="270" r:id="rId10"/>
    <p:sldId id="271" r:id="rId11"/>
    <p:sldId id="272" r:id="rId12"/>
    <p:sldId id="273" r:id="rId13"/>
    <p:sldId id="408" r:id="rId14"/>
    <p:sldId id="409" r:id="rId15"/>
    <p:sldId id="410" r:id="rId16"/>
    <p:sldId id="411" r:id="rId17"/>
    <p:sldId id="459" r:id="rId18"/>
    <p:sldId id="412" r:id="rId19"/>
    <p:sldId id="413" r:id="rId20"/>
    <p:sldId id="414" r:id="rId21"/>
    <p:sldId id="415" r:id="rId22"/>
    <p:sldId id="460" r:id="rId23"/>
    <p:sldId id="462" r:id="rId24"/>
    <p:sldId id="461" r:id="rId25"/>
    <p:sldId id="464" r:id="rId26"/>
    <p:sldId id="465" r:id="rId27"/>
    <p:sldId id="467" r:id="rId28"/>
    <p:sldId id="468" r:id="rId29"/>
    <p:sldId id="471" r:id="rId30"/>
    <p:sldId id="469" r:id="rId31"/>
    <p:sldId id="470" r:id="rId32"/>
    <p:sldId id="306" r:id="rId33"/>
    <p:sldId id="309" r:id="rId34"/>
    <p:sldId id="311" r:id="rId35"/>
    <p:sldId id="312" r:id="rId36"/>
    <p:sldId id="477" r:id="rId37"/>
    <p:sldId id="475" r:id="rId38"/>
    <p:sldId id="476" r:id="rId39"/>
    <p:sldId id="474" r:id="rId40"/>
    <p:sldId id="478" r:id="rId41"/>
    <p:sldId id="479" r:id="rId42"/>
    <p:sldId id="277" r:id="rId43"/>
    <p:sldId id="480" r:id="rId44"/>
    <p:sldId id="482" r:id="rId45"/>
    <p:sldId id="483" r:id="rId46"/>
    <p:sldId id="298" r:id="rId47"/>
    <p:sldId id="288" r:id="rId48"/>
    <p:sldId id="291" r:id="rId49"/>
    <p:sldId id="326" r:id="rId50"/>
    <p:sldId id="328" r:id="rId51"/>
    <p:sldId id="329" r:id="rId52"/>
    <p:sldId id="330" r:id="rId53"/>
    <p:sldId id="292" r:id="rId54"/>
    <p:sldId id="481" r:id="rId55"/>
    <p:sldId id="485" r:id="rId56"/>
    <p:sldId id="308" r:id="rId57"/>
    <p:sldId id="484" r:id="rId5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A6E08BA-FF20-5B46-B49F-8D3A1D8D5044}">
          <p14:sldIdLst>
            <p14:sldId id="256"/>
            <p14:sldId id="466"/>
            <p14:sldId id="264"/>
            <p14:sldId id="265"/>
            <p14:sldId id="267"/>
            <p14:sldId id="303"/>
            <p14:sldId id="268"/>
          </p14:sldIdLst>
        </p14:section>
        <p14:section name="cat facts" id="{9E43197A-2975-F043-A894-7A07651F6E25}">
          <p14:sldIdLst>
            <p14:sldId id="269"/>
            <p14:sldId id="270"/>
            <p14:sldId id="271"/>
            <p14:sldId id="272"/>
            <p14:sldId id="273"/>
            <p14:sldId id="408"/>
            <p14:sldId id="409"/>
            <p14:sldId id="410"/>
            <p14:sldId id="411"/>
            <p14:sldId id="459"/>
            <p14:sldId id="412"/>
            <p14:sldId id="413"/>
            <p14:sldId id="414"/>
            <p14:sldId id="415"/>
            <p14:sldId id="460"/>
            <p14:sldId id="462"/>
            <p14:sldId id="461"/>
            <p14:sldId id="464"/>
            <p14:sldId id="465"/>
            <p14:sldId id="467"/>
            <p14:sldId id="468"/>
            <p14:sldId id="471"/>
            <p14:sldId id="469"/>
            <p14:sldId id="470"/>
            <p14:sldId id="306"/>
            <p14:sldId id="309"/>
            <p14:sldId id="311"/>
            <p14:sldId id="312"/>
            <p14:sldId id="477"/>
            <p14:sldId id="475"/>
            <p14:sldId id="476"/>
            <p14:sldId id="474"/>
            <p14:sldId id="478"/>
            <p14:sldId id="479"/>
          </p14:sldIdLst>
        </p14:section>
        <p14:section name="keys" id="{124E819A-A13B-2F49-B864-FBB31220F07E}">
          <p14:sldIdLst>
            <p14:sldId id="277"/>
            <p14:sldId id="480"/>
            <p14:sldId id="482"/>
            <p14:sldId id="483"/>
            <p14:sldId id="298"/>
            <p14:sldId id="288"/>
            <p14:sldId id="291"/>
            <p14:sldId id="326"/>
            <p14:sldId id="328"/>
            <p14:sldId id="329"/>
            <p14:sldId id="330"/>
            <p14:sldId id="292"/>
            <p14:sldId id="481"/>
            <p14:sldId id="485"/>
          </p14:sldIdLst>
        </p14:section>
        <p14:section name="wrap up" id="{6E6E507D-812D-454D-A3A2-A3FC439C2489}">
          <p14:sldIdLst>
            <p14:sldId id="308"/>
            <p14:sldId id="48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110"/>
    <p:restoredTop sz="94677"/>
  </p:normalViewPr>
  <p:slideViewPr>
    <p:cSldViewPr snapToGrid="0" snapToObjects="1">
      <p:cViewPr varScale="1">
        <p:scale>
          <a:sx n="124" d="100"/>
          <a:sy n="124" d="100"/>
        </p:scale>
        <p:origin x="24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74FB2D-2B8B-1A4F-8659-58C558B964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44522F-1D3A-7E46-8DC6-9E2C709BEA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E895CA-8177-B84A-B6FF-E4F4CA65F6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1CBCDB-7831-EE4D-B9A7-C909201E1838}" type="datetimeFigureOut">
              <a:rPr lang="en-US" smtClean="0"/>
              <a:t>10/22/20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F1597E-5BBA-A84B-98D5-0E34A858ED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5A3878-CAD4-2A49-95C4-26EE68ACE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7D3844-7539-544E-847E-26DB89D319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2473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428AA1-B270-8B4A-973C-EC744A04A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D261546-6827-4A4A-AC88-D44B7B95D9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C8D04B-0FD5-FC43-B739-F37523F0DA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1CBCDB-7831-EE4D-B9A7-C909201E1838}" type="datetimeFigureOut">
              <a:rPr lang="en-US" smtClean="0"/>
              <a:t>10/22/20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0AA8BA-308E-BE4A-95A6-5ED8E7F997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B31635-B572-D14A-8DB5-4ADEC01D6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7D3844-7539-544E-847E-26DB89D319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3049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4D9FCF6-868E-B44E-A68F-279E93A318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9B4376-6B8E-3F4F-8CBC-5DF3619AFB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65F5CA-BFDB-8E4F-972E-EA190E6AB4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1CBCDB-7831-EE4D-B9A7-C909201E1838}" type="datetimeFigureOut">
              <a:rPr lang="en-US" smtClean="0"/>
              <a:t>10/22/20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7C7A17-D598-2A4C-BA8D-6C0FD762C0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800AE1-2220-9843-A961-67797EE64E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7D3844-7539-544E-847E-26DB89D319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336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F03DBD-6E5C-744B-AF24-E48E0745B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5E9599-B219-4D48-85BE-2D6D634666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3C4752-7992-5E43-A191-16BDA87E31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1CBCDB-7831-EE4D-B9A7-C909201E1838}" type="datetimeFigureOut">
              <a:rPr lang="en-US" smtClean="0"/>
              <a:t>10/22/20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79383F-65F3-AC49-A50D-5589EDD6AA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B45B72-84BD-604B-8BF0-5E2752E31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7D3844-7539-544E-847E-26DB89D319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761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B22A2F-576D-C944-A87C-69F66545DB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6624A8-34C4-7041-8563-8DA5AE2D4F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0CA26F-54A8-5F45-B06B-B3C5AC78D1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1CBCDB-7831-EE4D-B9A7-C909201E1838}" type="datetimeFigureOut">
              <a:rPr lang="en-US" smtClean="0"/>
              <a:t>10/22/20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C22415-0528-7149-8D6C-21B37146A4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C9B80D-5DFA-9343-A08C-F97669AEB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7D3844-7539-544E-847E-26DB89D319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68830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F908D-7E50-CA4D-8DA4-90F939591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20CA5B-F6B8-F54C-A1A9-D599D37229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4435EF-F6C1-F246-95A4-2B702100D4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CC1F0D-6BF1-9640-A91B-8FB88BF876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1CBCDB-7831-EE4D-B9A7-C909201E1838}" type="datetimeFigureOut">
              <a:rPr lang="en-US" smtClean="0"/>
              <a:t>10/22/20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003BD0-4ABE-6C44-A8B1-D4B40F88BA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67C9E3-F476-EC49-9300-B136E3871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7D3844-7539-544E-847E-26DB89D319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6075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D105DB-9253-DE45-8CD5-127565A5AC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EF64C7-4C6B-2B4B-9F6A-9DB5CC1217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20C38A-DA76-6C4D-B321-3A6D4E9365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3DA873-EE5E-0A42-8083-DD8AC1BE36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2A9B355-D7AF-E34E-B8C5-E0E67D47D10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6A4292E-A350-AF46-9F5F-726F4D4905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1CBCDB-7831-EE4D-B9A7-C909201E1838}" type="datetimeFigureOut">
              <a:rPr lang="en-US" smtClean="0"/>
              <a:t>10/22/20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D520E5-6157-424E-B70F-7871DA4893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0146C38-D4B1-A64A-8839-C974B52B9A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7D3844-7539-544E-847E-26DB89D319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1177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42F8C1-51A0-0D4E-A77C-D2F9B94E1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F7C75F9-4F57-1E4D-ABE6-F16EB179F5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1CBCDB-7831-EE4D-B9A7-C909201E1838}" type="datetimeFigureOut">
              <a:rPr lang="en-US" smtClean="0"/>
              <a:t>10/22/20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87AE52-4E31-824A-86B6-FDF480175A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016A6C-C0AB-F846-B990-2C930149F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7D3844-7539-544E-847E-26DB89D319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347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2310F04-02E9-E149-9ED2-B884B9D4A4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1CBCDB-7831-EE4D-B9A7-C909201E1838}" type="datetimeFigureOut">
              <a:rPr lang="en-US" smtClean="0"/>
              <a:t>10/22/20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1F26D4-21F6-0644-975D-5DF7F7B4DA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4153F6-2722-5C4F-B736-5D5139FC5A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7D3844-7539-544E-847E-26DB89D319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7543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8DFEE2-2AA8-6D41-A140-44479B0E7E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25EB15-1601-A84E-BBC2-04DAF6A00E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7D7FC7-CE2F-644B-95BE-8DE0426E09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2DEC7F-6005-A444-90B1-F09B30384D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1CBCDB-7831-EE4D-B9A7-C909201E1838}" type="datetimeFigureOut">
              <a:rPr lang="en-US" smtClean="0"/>
              <a:t>10/22/20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EC70F0-F825-D141-A5B1-A110CDA26F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785BDD-5FC1-9B43-A67B-D979ABD3C3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7D3844-7539-544E-847E-26DB89D319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2629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15150-C18A-814A-9BC3-3D77CAC7F9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C02EDE-A812-7143-900D-BC4945B49F8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EB74F7-DB35-0342-BFA6-A5A3B60880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9BA139-CB52-E34C-B24D-60B5F6B52D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1CBCDB-7831-EE4D-B9A7-C909201E1838}" type="datetimeFigureOut">
              <a:rPr lang="en-US" smtClean="0"/>
              <a:t>10/22/20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97F349-B0D7-0E47-9DDE-BB5E2230B5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2F9337-2381-1E41-95B3-E8B1B319A0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7D3844-7539-544E-847E-26DB89D319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577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22AB87A-6FFD-3D4B-B727-48B8760CC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0F0849-3EE5-6A4C-B286-80233BBD99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EC504F-7607-4046-ABE2-ABA5F5E83A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1CBCDB-7831-EE4D-B9A7-C909201E1838}" type="datetimeFigureOut">
              <a:rPr lang="en-US" smtClean="0"/>
              <a:t>10/22/20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C5A91A-EACB-6849-8554-7F066435A3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7783B9-6688-3E4E-ACEC-9601C577F0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7D3844-7539-544E-847E-26DB89D319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540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git.io/JeGW1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claraj/java_api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ban.com/currency-codes" TargetMode="External"/><Relationship Id="rId2" Type="http://schemas.openxmlformats.org/officeDocument/2006/relationships/hyperlink" Target="https://exchangeratesapi.io/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api.exchangeratesapi.io/latest?base=USD&amp;symbols=EUR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jsonformatter.curiousconcept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elp.com/fusion" TargetMode="External"/><Relationship Id="rId2" Type="http://schemas.openxmlformats.org/officeDocument/2006/relationships/hyperlink" Target="https://www.yelp.com/developers" TargetMode="Externa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s://www.yelp.com/developers/documentation/v3/business_search" TargetMode="Externa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claraj/java_api/blob/master/src/main/java/YelpResponse.java" TargetMode="Externa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toddmotto/public-apis" TargetMode="Externa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omdbapi.com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://kong.github.io/unirest-java/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catfact.ninja/fact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45279-972A-ED49-A919-5FA0EBFC53B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Java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44FBF4-5C7A-BC43-A8FC-D48ED1EF61F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JSON and APIs</a:t>
            </a:r>
          </a:p>
        </p:txBody>
      </p:sp>
    </p:spTree>
    <p:extLst>
      <p:ext uri="{BB962C8B-B14F-4D97-AF65-F5344CB8AC3E}">
        <p14:creationId xmlns:p14="http://schemas.microsoft.com/office/powerpoint/2010/main" val="5617604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DE762-5FA3-8B45-91C8-F3EA0E69A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2: Test out the API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776F0B-3E3F-904D-B4E3-1264173670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Test in browser or with curl </a:t>
            </a:r>
          </a:p>
          <a:p>
            <a:r>
              <a:rPr lang="en-US" dirty="0"/>
              <a:t>Looks like a random cat fact</a:t>
            </a:r>
          </a:p>
          <a:p>
            <a:r>
              <a:rPr lang="en-US" dirty="0"/>
              <a:t>What format is the data in?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EDFAB0-38CA-C646-9B26-F5401FD5B0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593472"/>
            <a:ext cx="10328071" cy="2052373"/>
          </a:xfrm>
          <a:prstGeom prst="rect">
            <a:avLst/>
          </a:prstGeom>
          <a:ln>
            <a:solidFill>
              <a:srgbClr val="7030A0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A3E0C5F-B468-B84B-B97E-5ABC5290E163}"/>
              </a:ext>
            </a:extLst>
          </p:cNvPr>
          <p:cNvSpPr txBox="1"/>
          <p:nvPr/>
        </p:nvSpPr>
        <p:spPr>
          <a:xfrm>
            <a:off x="838200" y="5834846"/>
            <a:ext cx="99568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JSON response</a:t>
            </a:r>
            <a:r>
              <a:rPr lang="en-US" sz="2800" dirty="0"/>
              <a:t> - it's plain text but formatted to be readable by computers. The structure has key: value pairs</a:t>
            </a:r>
          </a:p>
        </p:txBody>
      </p:sp>
    </p:spTree>
    <p:extLst>
      <p:ext uri="{BB962C8B-B14F-4D97-AF65-F5344CB8AC3E}">
        <p14:creationId xmlns:p14="http://schemas.microsoft.com/office/powerpoint/2010/main" val="31443835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62774B-29B7-9746-B614-F2E9078A44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3: How is the response structured?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D03882-F556-CB4E-9DB2-B76F348811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Note the JSON has keys "fact" and "length". </a:t>
            </a:r>
          </a:p>
          <a:p>
            <a:r>
              <a:rPr lang="en-US" dirty="0"/>
              <a:t>We are interested in the fact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1BD93A-118D-E741-A46D-DAFF053C8A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593472"/>
            <a:ext cx="10328071" cy="2052373"/>
          </a:xfrm>
          <a:prstGeom prst="rect">
            <a:avLst/>
          </a:prstGeom>
          <a:ln>
            <a:solidFill>
              <a:srgbClr val="7030A0"/>
            </a:solidFill>
          </a:ln>
        </p:spPr>
      </p:pic>
    </p:spTree>
    <p:extLst>
      <p:ext uri="{BB962C8B-B14F-4D97-AF65-F5344CB8AC3E}">
        <p14:creationId xmlns:p14="http://schemas.microsoft.com/office/powerpoint/2010/main" val="25222144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DB2B2-1751-6E44-B6E4-5339F07F4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4: Use in program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043102-3589-EB40-885A-8F288A8217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 </a:t>
            </a:r>
            <a:r>
              <a:rPr lang="en-US" dirty="0" err="1"/>
              <a:t>Unirest</a:t>
            </a:r>
            <a:r>
              <a:rPr lang="en-US" dirty="0"/>
              <a:t> to project</a:t>
            </a:r>
          </a:p>
          <a:p>
            <a:r>
              <a:rPr lang="en-US" dirty="0"/>
              <a:t>Make HTTP request to API</a:t>
            </a:r>
          </a:p>
          <a:p>
            <a:r>
              <a:rPr lang="en-US" dirty="0"/>
              <a:t>Parse response into useable form*</a:t>
            </a:r>
          </a:p>
          <a:p>
            <a:r>
              <a:rPr lang="en-US" dirty="0"/>
              <a:t>Use response in program 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* A String, a JSON object, or a custom object </a:t>
            </a:r>
          </a:p>
        </p:txBody>
      </p:sp>
    </p:spTree>
    <p:extLst>
      <p:ext uri="{BB962C8B-B14F-4D97-AF65-F5344CB8AC3E}">
        <p14:creationId xmlns:p14="http://schemas.microsoft.com/office/powerpoint/2010/main" val="3594220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New Project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Select </a:t>
            </a:r>
            <a:r>
              <a:rPr lang="en-US" b="1" dirty="0"/>
              <a:t>Maven</a:t>
            </a:r>
            <a:r>
              <a:rPr lang="en-US" dirty="0"/>
              <a:t> as the type, Project SDK should be Java 12, click Next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4033837" y="4295405"/>
            <a:ext cx="914400" cy="3048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CF695E29-7B7B-FF4C-BF29-14D3748016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0" y="2418613"/>
            <a:ext cx="4591050" cy="405838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10E9321-624D-5346-9B28-F453DB9D4D5E}"/>
              </a:ext>
            </a:extLst>
          </p:cNvPr>
          <p:cNvSpPr txBox="1"/>
          <p:nvPr/>
        </p:nvSpPr>
        <p:spPr>
          <a:xfrm>
            <a:off x="2438400" y="3886200"/>
            <a:ext cx="1927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Select Maven here</a:t>
            </a:r>
          </a:p>
        </p:txBody>
      </p:sp>
    </p:spTree>
    <p:extLst>
      <p:ext uri="{BB962C8B-B14F-4D97-AF65-F5344CB8AC3E}">
        <p14:creationId xmlns:p14="http://schemas.microsoft.com/office/powerpoint/2010/main" val="10767323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Maven Project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162550" cy="4351338"/>
          </a:xfrm>
        </p:spPr>
        <p:txBody>
          <a:bodyPr/>
          <a:lstStyle/>
          <a:p>
            <a:r>
              <a:rPr lang="en-US" dirty="0" err="1"/>
              <a:t>GroupID</a:t>
            </a:r>
            <a:r>
              <a:rPr lang="en-US" dirty="0"/>
              <a:t> = </a:t>
            </a:r>
            <a:r>
              <a:rPr lang="en-US" dirty="0" err="1"/>
              <a:t>api</a:t>
            </a:r>
            <a:r>
              <a:rPr lang="en-US" dirty="0"/>
              <a:t> and </a:t>
            </a:r>
            <a:r>
              <a:rPr lang="en-US" dirty="0" err="1"/>
              <a:t>ArtifactID</a:t>
            </a:r>
            <a:r>
              <a:rPr lang="en-US" dirty="0"/>
              <a:t> = </a:t>
            </a:r>
            <a:r>
              <a:rPr lang="en-US" dirty="0" err="1"/>
              <a:t>api</a:t>
            </a:r>
            <a:endParaRPr lang="en-US" dirty="0"/>
          </a:p>
          <a:p>
            <a:r>
              <a:rPr lang="en-US" dirty="0"/>
              <a:t>Specific name is not important for this project</a:t>
            </a:r>
          </a:p>
          <a:p>
            <a:r>
              <a:rPr lang="en-US" dirty="0"/>
              <a:t>Values should be all one word, no spaces</a:t>
            </a:r>
          </a:p>
          <a:p>
            <a:r>
              <a:rPr lang="en-US" dirty="0"/>
              <a:t>Click next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413F94-629F-2647-9027-A8D61C4167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3850" y="1690688"/>
            <a:ext cx="4679950" cy="4110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2931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name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Anything you like - I called mine </a:t>
            </a:r>
            <a:r>
              <a:rPr lang="en-US" b="1" dirty="0" err="1"/>
              <a:t>api</a:t>
            </a:r>
            <a:endParaRPr lang="en-US" b="1" dirty="0"/>
          </a:p>
          <a:p>
            <a:r>
              <a:rPr lang="en-US" dirty="0"/>
              <a:t>Set the project location to the location of your choice </a:t>
            </a:r>
          </a:p>
          <a:p>
            <a:r>
              <a:rPr lang="en-US" dirty="0"/>
              <a:t>Click Finish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392CE7-3BB8-EF4A-B5AA-D2F75D2FC4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3200" y="2996356"/>
            <a:ext cx="4006850" cy="3518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3459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opens, </a:t>
            </a:r>
            <a:r>
              <a:rPr lang="en-US" dirty="0" err="1"/>
              <a:t>pom.xml</a:t>
            </a:r>
            <a:r>
              <a:rPr lang="en-US" dirty="0"/>
              <a:t> file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28812" y="1508919"/>
            <a:ext cx="8305800" cy="1295400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Maven is a build manager for Java projects. It can control how a project is compiled, and fetch other code that the project needs</a:t>
            </a:r>
          </a:p>
          <a:p>
            <a:pPr marL="0" indent="0">
              <a:buNone/>
            </a:pPr>
            <a:r>
              <a:rPr lang="en-US" dirty="0"/>
              <a:t>Maven projects needs a file called </a:t>
            </a:r>
            <a:r>
              <a:rPr lang="en-US" dirty="0" err="1"/>
              <a:t>pom.xml</a:t>
            </a:r>
            <a:r>
              <a:rPr lang="en-US" dirty="0"/>
              <a:t> that describes the project, it's dependencies (other code it needs), and various other information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3733800" y="2895600"/>
            <a:ext cx="3505200" cy="4572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7F16A3A6-3DCA-D845-9D39-55111FF97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0808" y="2895601"/>
            <a:ext cx="7247192" cy="3784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5638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F16A3A6-3DCA-D845-9D39-55111FF97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613" y="2425818"/>
            <a:ext cx="8486775" cy="443218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25291"/>
            <a:ext cx="10515600" cy="1325563"/>
          </a:xfrm>
        </p:spPr>
        <p:txBody>
          <a:bodyPr/>
          <a:lstStyle/>
          <a:p>
            <a:r>
              <a:rPr lang="en-US" dirty="0"/>
              <a:t>Examine the </a:t>
            </a:r>
            <a:r>
              <a:rPr lang="en-US" dirty="0" err="1"/>
              <a:t>pom.xml</a:t>
            </a:r>
            <a:r>
              <a:rPr lang="en-US" dirty="0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023938"/>
            <a:ext cx="10515600" cy="44862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You will add </a:t>
            </a:r>
            <a:r>
              <a:rPr lang="en-US" i="1" dirty="0" err="1"/>
              <a:t>Unirest</a:t>
            </a:r>
            <a:r>
              <a:rPr lang="en-US" dirty="0"/>
              <a:t>, </a:t>
            </a:r>
            <a:r>
              <a:rPr lang="en-US" i="1" dirty="0"/>
              <a:t>GSON</a:t>
            </a:r>
            <a:r>
              <a:rPr lang="en-US" dirty="0"/>
              <a:t>, and </a:t>
            </a:r>
            <a:r>
              <a:rPr lang="en-US" i="1" dirty="0"/>
              <a:t>input-</a:t>
            </a:r>
            <a:r>
              <a:rPr lang="en-US" i="1" dirty="0" err="1"/>
              <a:t>utils</a:t>
            </a:r>
            <a:r>
              <a:rPr lang="en-US" i="1" dirty="0"/>
              <a:t> </a:t>
            </a:r>
            <a:r>
              <a:rPr lang="en-US" dirty="0"/>
              <a:t>dependencies to </a:t>
            </a:r>
            <a:r>
              <a:rPr lang="en-US" dirty="0" err="1"/>
              <a:t>pom.xml</a:t>
            </a:r>
            <a:r>
              <a:rPr lang="en-US" dirty="0"/>
              <a:t> here</a:t>
            </a:r>
          </a:p>
          <a:p>
            <a:pPr marL="0" indent="0">
              <a:buNone/>
            </a:pPr>
            <a:r>
              <a:rPr lang="en-US" dirty="0"/>
              <a:t>Also need to specify which version of Java we are using</a:t>
            </a:r>
          </a:p>
        </p:txBody>
      </p:sp>
      <p:cxnSp>
        <p:nvCxnSpPr>
          <p:cNvPr id="7" name="Straight Arrow Connector 6"/>
          <p:cNvCxnSpPr>
            <a:cxnSpLocks/>
          </p:cNvCxnSpPr>
          <p:nvPr/>
        </p:nvCxnSpPr>
        <p:spPr>
          <a:xfrm flipH="1">
            <a:off x="5562600" y="4800601"/>
            <a:ext cx="2057400" cy="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C7AB022-B1F4-3747-B5CD-976292929B62}"/>
              </a:ext>
            </a:extLst>
          </p:cNvPr>
          <p:cNvSpPr txBox="1"/>
          <p:nvPr/>
        </p:nvSpPr>
        <p:spPr>
          <a:xfrm>
            <a:off x="7600950" y="4477435"/>
            <a:ext cx="3028951" cy="646331"/>
          </a:xfrm>
          <a:prstGeom prst="rect">
            <a:avLst/>
          </a:prstGeom>
          <a:solidFill>
            <a:srgbClr val="DCE6F2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You will add dependency here</a:t>
            </a:r>
          </a:p>
          <a:p>
            <a:r>
              <a:rPr lang="en-US" dirty="0"/>
              <a:t>Before the &lt;/project&gt; line</a:t>
            </a:r>
          </a:p>
        </p:txBody>
      </p:sp>
    </p:spTree>
    <p:extLst>
      <p:ext uri="{BB962C8B-B14F-4D97-AF65-F5344CB8AC3E}">
        <p14:creationId xmlns:p14="http://schemas.microsoft.com/office/powerpoint/2010/main" val="37240940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838200"/>
            <a:ext cx="4476322" cy="5486400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dirty="0">
                <a:latin typeface="Calibri" panose="020F0502020204030204" pitchFamily="34" charset="0"/>
                <a:ea typeface="Consolas" charset="0"/>
                <a:cs typeface="Calibri" panose="020F0502020204030204" pitchFamily="34" charset="0"/>
              </a:rPr>
              <a:t>Go to this link</a:t>
            </a:r>
          </a:p>
          <a:p>
            <a:pPr marL="0" indent="0">
              <a:spcBef>
                <a:spcPts val="0"/>
              </a:spcBef>
              <a:buNone/>
            </a:pPr>
            <a:endParaRPr lang="en-US" dirty="0"/>
          </a:p>
          <a:p>
            <a:r>
              <a:rPr lang="en-US" dirty="0">
                <a:hlinkClick r:id="rId2"/>
              </a:rPr>
              <a:t>https://git.io/JeGW1</a:t>
            </a:r>
            <a:r>
              <a:rPr lang="en-US" dirty="0"/>
              <a:t> </a:t>
            </a:r>
          </a:p>
          <a:p>
            <a:pPr marL="0" indent="0">
              <a:spcBef>
                <a:spcPts val="0"/>
              </a:spcBef>
              <a:buNone/>
            </a:pPr>
            <a:endParaRPr lang="en-US" dirty="0"/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This tells Maven what version of Java to use, and where to find and download the dependencies</a:t>
            </a:r>
          </a:p>
          <a:p>
            <a:pPr marL="0" indent="0">
              <a:spcBef>
                <a:spcPts val="0"/>
              </a:spcBef>
              <a:buNone/>
            </a:pPr>
            <a:endParaRPr lang="en-US" dirty="0"/>
          </a:p>
          <a:p>
            <a:pPr marL="0" indent="0">
              <a:spcBef>
                <a:spcPts val="0"/>
              </a:spcBef>
              <a:buNone/>
            </a:pPr>
            <a:r>
              <a:rPr lang="en-US" b="1" dirty="0"/>
              <a:t>Copy all of the text on this page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 </a:t>
            </a:r>
          </a:p>
          <a:p>
            <a:pPr marL="0" indent="0">
              <a:spcBef>
                <a:spcPts val="0"/>
              </a:spcBef>
              <a:buNone/>
            </a:pPr>
            <a:endParaRPr lang="en-US" dirty="0"/>
          </a:p>
          <a:p>
            <a:pPr marL="0" indent="0">
              <a:spcBef>
                <a:spcPts val="0"/>
              </a:spcBef>
              <a:buNone/>
            </a:pPr>
            <a:endParaRPr lang="en-US" dirty="0">
              <a:latin typeface="Calibri" panose="020F0502020204030204" pitchFamily="34" charset="0"/>
              <a:ea typeface="Consolas" charset="0"/>
              <a:cs typeface="Calibri" panose="020F050202020403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BF9509E-1386-0B4A-AD9C-18BFBA8A9D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5137" y="0"/>
            <a:ext cx="3921325" cy="68580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6544143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762000"/>
            <a:ext cx="3333750" cy="4432298"/>
          </a:xfrm>
        </p:spPr>
        <p:txBody>
          <a:bodyPr>
            <a:noAutofit/>
          </a:bodyPr>
          <a:lstStyle/>
          <a:p>
            <a:pPr algn="l"/>
            <a:r>
              <a:rPr lang="en-US" sz="3200" dirty="0"/>
              <a:t>Paste the text from the previous page into your </a:t>
            </a:r>
            <a:r>
              <a:rPr lang="en-US" sz="3200" dirty="0" err="1"/>
              <a:t>pom.xml</a:t>
            </a:r>
            <a:br>
              <a:rPr lang="en-US" sz="3200" dirty="0"/>
            </a:br>
            <a:br>
              <a:rPr lang="en-US" sz="3200" dirty="0"/>
            </a:br>
            <a:r>
              <a:rPr lang="en-US" sz="3200" dirty="0"/>
              <a:t>The start of your </a:t>
            </a:r>
            <a:r>
              <a:rPr lang="en-US" sz="3200" dirty="0" err="1"/>
              <a:t>pom.xml</a:t>
            </a:r>
            <a:r>
              <a:rPr lang="en-US" sz="3200" dirty="0"/>
              <a:t> file should look like this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FB2E963-C2B4-BC4F-B3B7-91513C88012C}"/>
              </a:ext>
            </a:extLst>
          </p:cNvPr>
          <p:cNvCxnSpPr>
            <a:cxnSpLocks/>
          </p:cNvCxnSpPr>
          <p:nvPr/>
        </p:nvCxnSpPr>
        <p:spPr>
          <a:xfrm flipV="1">
            <a:off x="4617632" y="5397500"/>
            <a:ext cx="1052183" cy="64770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157988F-23A2-1842-BB97-D4DF7EC5DB65}"/>
              </a:ext>
            </a:extLst>
          </p:cNvPr>
          <p:cNvSpPr txBox="1"/>
          <p:nvPr/>
        </p:nvSpPr>
        <p:spPr>
          <a:xfrm>
            <a:off x="1969938" y="6045200"/>
            <a:ext cx="27466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is the part you pasted from the web page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36B5E7B-A67E-5645-89FE-EB1693F8B2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9815" y="0"/>
            <a:ext cx="50814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5052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F471EF-9DF1-BE4D-9CFE-36BF5C6F24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129" y="365125"/>
            <a:ext cx="10515600" cy="1325563"/>
          </a:xfrm>
        </p:spPr>
        <p:txBody>
          <a:bodyPr/>
          <a:lstStyle/>
          <a:p>
            <a:r>
              <a:rPr lang="en-US" dirty="0"/>
              <a:t>Code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B9B4F4-1B96-C443-AA54-8E4F60416B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https://github.com/claraj/</a:t>
            </a:r>
            <a:r>
              <a:rPr lang="en-US">
                <a:hlinkClick r:id="rId2"/>
              </a:rPr>
              <a:t>java_api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32959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 changes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Click on Import Changes link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Your project can now use the the </a:t>
            </a:r>
            <a:r>
              <a:rPr lang="en-US" dirty="0" err="1"/>
              <a:t>Unirest</a:t>
            </a:r>
            <a:r>
              <a:rPr lang="en-US" dirty="0"/>
              <a:t>, GSON, Scribe and input-</a:t>
            </a:r>
            <a:r>
              <a:rPr lang="en-US" dirty="0" err="1"/>
              <a:t>utils</a:t>
            </a:r>
            <a:r>
              <a:rPr lang="en-US" dirty="0"/>
              <a:t> libraries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1" y="2438401"/>
            <a:ext cx="6187457" cy="1559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8165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Java File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4572000" cy="4525963"/>
          </a:xfrm>
        </p:spPr>
        <p:txBody>
          <a:bodyPr/>
          <a:lstStyle/>
          <a:p>
            <a:r>
              <a:rPr lang="en-US" dirty="0"/>
              <a:t>Expand </a:t>
            </a:r>
            <a:r>
              <a:rPr lang="en-US" dirty="0" err="1"/>
              <a:t>src</a:t>
            </a:r>
            <a:r>
              <a:rPr lang="en-US" dirty="0"/>
              <a:t>/main/java</a:t>
            </a:r>
          </a:p>
          <a:p>
            <a:r>
              <a:rPr lang="en-US" dirty="0"/>
              <a:t>Right-click on java directory</a:t>
            </a:r>
          </a:p>
          <a:p>
            <a:r>
              <a:rPr lang="en-US" dirty="0"/>
              <a:t>Select New &gt; Java Class</a:t>
            </a:r>
          </a:p>
          <a:p>
            <a:r>
              <a:rPr lang="en-US" dirty="0"/>
              <a:t>Call the new class </a:t>
            </a:r>
            <a:r>
              <a:rPr lang="en-US" b="1" dirty="0" err="1"/>
              <a:t>CatFactAPI.java</a:t>
            </a:r>
            <a:endParaRPr lang="en-US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2DA302B-9BD8-8E46-A4D3-42D8B2B584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917700"/>
            <a:ext cx="4359382" cy="330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2687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FBB17C-7990-1743-9AD4-AF8A19641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Write this code in </a:t>
            </a:r>
            <a:r>
              <a:rPr lang="en-US" dirty="0" err="1"/>
              <a:t>CatFactAPI.java</a:t>
            </a:r>
            <a:r>
              <a:rPr lang="en-US" dirty="0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D89A84-397B-DA42-B514-B181BC2018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6850" y="1825625"/>
            <a:ext cx="9048750" cy="4615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4875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A40A8B-D6A2-BE4A-8FFA-81EA0EE03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39450" cy="803275"/>
          </a:xfrm>
        </p:spPr>
        <p:txBody>
          <a:bodyPr>
            <a:normAutofit/>
          </a:bodyPr>
          <a:lstStyle/>
          <a:p>
            <a:r>
              <a:rPr lang="en-US" dirty="0"/>
              <a:t>Right-click on your file and select Run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8084FE-545D-AA45-BA6F-9B9E3B1EF7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0150" y="1168400"/>
            <a:ext cx="9537700" cy="568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479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E153E-EC67-8A4B-9EE7-CE85C8DF8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output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3F678EC-0EBA-244F-947B-912BFFCF21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073123"/>
            <a:ext cx="10515600" cy="1742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6388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194214-9B41-B34D-A58E-C6A5540AB9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C1C303-EE0D-B34D-ABD4-1040B40F04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output is a String</a:t>
            </a:r>
          </a:p>
          <a:p>
            <a:r>
              <a:rPr lang="en-US" dirty="0"/>
              <a:t>How do we get the fact by itself?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Solution: convert it into a Java object</a:t>
            </a:r>
          </a:p>
        </p:txBody>
      </p:sp>
    </p:spTree>
    <p:extLst>
      <p:ext uri="{BB962C8B-B14F-4D97-AF65-F5344CB8AC3E}">
        <p14:creationId xmlns:p14="http://schemas.microsoft.com/office/powerpoint/2010/main" val="24462852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32D032-833C-E249-8EC0-B460B9E46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52F9B2-FA60-9847-B7DA-89E510DB1B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Java makes you be very specific about which variables are in an object</a:t>
            </a:r>
          </a:p>
          <a:p>
            <a:r>
              <a:rPr lang="en-US" dirty="0"/>
              <a:t>Need to define a class that has the same variables as the JSON response</a:t>
            </a:r>
          </a:p>
          <a:p>
            <a:r>
              <a:rPr lang="en-US" dirty="0"/>
              <a:t>Use the GSON library to convert the JSON response to a Java object</a:t>
            </a:r>
          </a:p>
        </p:txBody>
      </p:sp>
    </p:spTree>
    <p:extLst>
      <p:ext uri="{BB962C8B-B14F-4D97-AF65-F5344CB8AC3E}">
        <p14:creationId xmlns:p14="http://schemas.microsoft.com/office/powerpoint/2010/main" val="22833542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8DB9CA-436A-6C48-B0F6-265889D9D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 up GSON object mapper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1681F2-DC2C-F94C-B108-E1CBF2DFFF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 this code - need to do one time per program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A6C8D6-8559-4A42-B63E-DD757349DA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387086"/>
            <a:ext cx="10210800" cy="4470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6801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8DB9CA-436A-6C48-B0F6-265889D9DF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676650" cy="2073275"/>
          </a:xfrm>
        </p:spPr>
        <p:txBody>
          <a:bodyPr/>
          <a:lstStyle/>
          <a:p>
            <a:r>
              <a:rPr lang="en-US" dirty="0"/>
              <a:t>Set up GSON object mapper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1681F2-DC2C-F94C-B108-E1CBF2DFFF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857499"/>
            <a:ext cx="3543300" cy="3319463"/>
          </a:xfrm>
        </p:spPr>
        <p:txBody>
          <a:bodyPr/>
          <a:lstStyle/>
          <a:p>
            <a:r>
              <a:rPr lang="en-US" dirty="0"/>
              <a:t>OK here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424286-AE7F-E04C-AEA5-84E534E5FB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0600" y="165100"/>
            <a:ext cx="6781800" cy="629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3819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0EAF07-805E-1C4A-9E1E-561AB27B6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Define a </a:t>
            </a:r>
            <a:r>
              <a:rPr lang="en-US" dirty="0" err="1"/>
              <a:t>CatFact</a:t>
            </a:r>
            <a:r>
              <a:rPr lang="en-US" dirty="0"/>
              <a:t> class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3A5631-B26F-EA40-BD9E-F81A7AC6A4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038600" cy="4351338"/>
          </a:xfrm>
        </p:spPr>
        <p:txBody>
          <a:bodyPr/>
          <a:lstStyle/>
          <a:p>
            <a:r>
              <a:rPr lang="en-US" dirty="0"/>
              <a:t>Add this to </a:t>
            </a:r>
            <a:r>
              <a:rPr lang="en-US" dirty="0" err="1"/>
              <a:t>CatFactAPI.java</a:t>
            </a:r>
            <a:endParaRPr lang="en-US" dirty="0"/>
          </a:p>
          <a:p>
            <a:r>
              <a:rPr lang="en-US" dirty="0"/>
              <a:t>The variable names </a:t>
            </a:r>
            <a:r>
              <a:rPr lang="en-US" b="1" dirty="0"/>
              <a:t>must</a:t>
            </a:r>
            <a:r>
              <a:rPr lang="en-US" dirty="0"/>
              <a:t> match the keys in the JSON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8E790F-6D6B-9C45-A541-D1128ACC23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8649" y="2819400"/>
            <a:ext cx="5897033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6449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92060-1270-394F-9946-8A97F1FE80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different computer systems talk to each other?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3A58C5-A74C-0745-B268-789B47CECF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Scenario to consider:</a:t>
            </a:r>
          </a:p>
          <a:p>
            <a:pPr lvl="1"/>
            <a:r>
              <a:rPr lang="en-US" dirty="0"/>
              <a:t>An e-commerce retailer. Which systems may work together to display products (with reviews, similar product suggestions) on pages, take orders, process orders, ship orders... ? </a:t>
            </a:r>
          </a:p>
          <a:p>
            <a:endParaRPr lang="en-US" dirty="0"/>
          </a:p>
          <a:p>
            <a:r>
              <a:rPr lang="en-US" dirty="0"/>
              <a:t>Typical IT infrastructure has many separate systems that communicate as needed</a:t>
            </a:r>
          </a:p>
        </p:txBody>
      </p:sp>
    </p:spTree>
    <p:extLst>
      <p:ext uri="{BB962C8B-B14F-4D97-AF65-F5344CB8AC3E}">
        <p14:creationId xmlns:p14="http://schemas.microsoft.com/office/powerpoint/2010/main" val="10323935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BE6FF0-72C9-8F4C-BD0D-1B047EA4FE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2260600" cy="2225675"/>
          </a:xfrm>
        </p:spPr>
        <p:txBody>
          <a:bodyPr/>
          <a:lstStyle/>
          <a:p>
            <a:r>
              <a:rPr lang="en-US" dirty="0"/>
              <a:t>Entire program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D894B3-6BEB-E24D-9C4D-35E1353C0E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752725"/>
            <a:ext cx="2736850" cy="3424238"/>
          </a:xfrm>
        </p:spPr>
        <p:txBody>
          <a:bodyPr/>
          <a:lstStyle/>
          <a:p>
            <a:r>
              <a:rPr lang="en-US" dirty="0" err="1"/>
              <a:t>CatFactAPI.java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56CFE9-7FD1-324C-B0A7-707880522B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8800" y="203200"/>
            <a:ext cx="9093200" cy="648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6174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824A1B-F3DA-304B-882D-0D6A6592A2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 and test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CF6D52-AC9B-CA42-9436-A889E684D7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Random fact as a String</a:t>
            </a:r>
          </a:p>
          <a:p>
            <a:r>
              <a:rPr lang="en-US" dirty="0"/>
              <a:t>Data can be used in your code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9B2953-5AB0-8F4E-BD30-33E4F2AB17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" y="3384550"/>
            <a:ext cx="11849100" cy="172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1903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F1C40E-B157-EE4A-97C7-1BF7D7195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API  - Exchange rates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4CBC1E-C164-3F40-8B28-7595284118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https://exchangeratesapi.io/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List of currency codes: </a:t>
            </a:r>
            <a:r>
              <a:rPr lang="en-US" dirty="0">
                <a:hlinkClick r:id="rId3"/>
              </a:rPr>
              <a:t>https://www.iban.com/currency-codes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485861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7C88E-527D-7848-B5FE-344F176B11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A basic exchange rate program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B8C45B-BA12-F840-9513-EAE2E16855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66719"/>
            <a:ext cx="10515600" cy="4351338"/>
          </a:xfrm>
        </p:spPr>
        <p:txBody>
          <a:bodyPr/>
          <a:lstStyle/>
          <a:p>
            <a:r>
              <a:rPr lang="en-US" dirty="0"/>
              <a:t>Example: we want the dollars-euros exchange rate for conversions</a:t>
            </a:r>
          </a:p>
          <a:p>
            <a:r>
              <a:rPr lang="en-US" dirty="0"/>
              <a:t>From reading the documentation, we can specify a base currency, and  symbols (the currencies to convert to) with this URL</a:t>
            </a:r>
          </a:p>
          <a:p>
            <a:r>
              <a:rPr lang="en-US" dirty="0">
                <a:hlinkClick r:id="rId2"/>
              </a:rPr>
              <a:t>https://api.exchangeratesapi.io/latest?base=USD&amp;symbols=EUR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115BEF-E5BB-BD48-B630-921FA31841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7420" y="3162300"/>
            <a:ext cx="7200900" cy="369570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4198180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64093-FE65-9244-B6DA-C52DEF739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JSON formatter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57DFA2-8569-9148-A0F6-35224A9F1C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Helpful to see the structure of the response</a:t>
            </a:r>
          </a:p>
          <a:p>
            <a:r>
              <a:rPr lang="en-US" dirty="0">
                <a:hlinkClick r:id="rId2"/>
              </a:rPr>
              <a:t>https://jsonformatter.curiousconcept.com/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E4FC67-99B5-C447-B798-2BC2BF837F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4428" y="3975652"/>
            <a:ext cx="2839372" cy="2201311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850E088-0A47-FD48-8A11-F750F4113F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302" y="3105391"/>
            <a:ext cx="7894729" cy="1228069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D49D0DA-D37A-EB43-B103-E9EC0BEF25D3}"/>
              </a:ext>
            </a:extLst>
          </p:cNvPr>
          <p:cNvCxnSpPr/>
          <p:nvPr/>
        </p:nvCxnSpPr>
        <p:spPr>
          <a:xfrm>
            <a:off x="4949687" y="4512365"/>
            <a:ext cx="3220278" cy="97403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8348BA6-F791-0349-A4A0-2A8FABE256A0}"/>
              </a:ext>
            </a:extLst>
          </p:cNvPr>
          <p:cNvSpPr txBox="1"/>
          <p:nvPr/>
        </p:nvSpPr>
        <p:spPr>
          <a:xfrm>
            <a:off x="5446690" y="5101832"/>
            <a:ext cx="12986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Easier to read format </a:t>
            </a:r>
          </a:p>
        </p:txBody>
      </p:sp>
    </p:spTree>
    <p:extLst>
      <p:ext uri="{BB962C8B-B14F-4D97-AF65-F5344CB8AC3E}">
        <p14:creationId xmlns:p14="http://schemas.microsoft.com/office/powerpoint/2010/main" val="30793085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9D24F-6800-EB4C-9DB6-E65DB4EF5F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Response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9E3912-824E-E94C-8799-A1EFCE1950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337852" cy="4351338"/>
          </a:xfrm>
        </p:spPr>
        <p:txBody>
          <a:bodyPr/>
          <a:lstStyle/>
          <a:p>
            <a:r>
              <a:rPr lang="en-US" dirty="0"/>
              <a:t>The response has a </a:t>
            </a:r>
            <a:r>
              <a:rPr lang="en-US" b="1" dirty="0"/>
              <a:t>rates</a:t>
            </a:r>
            <a:r>
              <a:rPr lang="en-US" dirty="0"/>
              <a:t> key</a:t>
            </a:r>
          </a:p>
          <a:p>
            <a:r>
              <a:rPr lang="en-US" dirty="0"/>
              <a:t>The value for this key is another dictionary</a:t>
            </a:r>
          </a:p>
          <a:p>
            <a:r>
              <a:rPr lang="en-US" dirty="0"/>
              <a:t>This dictionary has a </a:t>
            </a:r>
            <a:r>
              <a:rPr lang="en-US" b="1" dirty="0"/>
              <a:t>EUR</a:t>
            </a:r>
            <a:r>
              <a:rPr lang="en-US" dirty="0"/>
              <a:t> key, and its value is the exchange rate from dollars to Euros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B99202-9420-E24F-A37C-60F2543554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8524" y="1967947"/>
            <a:ext cx="4153693" cy="3220279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8824296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126D7-4841-D840-97B6-9FE3B303E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500" y="365125"/>
            <a:ext cx="3810000" cy="2530475"/>
          </a:xfrm>
        </p:spPr>
        <p:txBody>
          <a:bodyPr>
            <a:noAutofit/>
          </a:bodyPr>
          <a:lstStyle/>
          <a:p>
            <a:r>
              <a:rPr lang="en-US" sz="3600" dirty="0"/>
              <a:t>Create new Java file: </a:t>
            </a:r>
            <a:r>
              <a:rPr lang="en-US" sz="3600" dirty="0" err="1"/>
              <a:t>ExchangeRates.java</a:t>
            </a:r>
            <a:br>
              <a:rPr lang="en-US" sz="3600" dirty="0"/>
            </a:b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04663E-3A2A-4542-A9E0-E498480163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51425"/>
            <a:ext cx="2476500" cy="3125537"/>
          </a:xfrm>
        </p:spPr>
        <p:txBody>
          <a:bodyPr/>
          <a:lstStyle/>
          <a:p>
            <a:r>
              <a:rPr lang="en-US" dirty="0"/>
              <a:t>Create a main method </a:t>
            </a:r>
          </a:p>
          <a:p>
            <a:r>
              <a:rPr lang="en-US" dirty="0"/>
              <a:t>make variable for URL</a:t>
            </a:r>
          </a:p>
          <a:p>
            <a:r>
              <a:rPr lang="en-US" dirty="0"/>
              <a:t>Set up GSON mapper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A04898-313D-1E42-A28E-18408C12EF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9512" y="409575"/>
            <a:ext cx="7747000" cy="608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1513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50787D8-1587-304C-B33C-36F1C538D4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730" y="0"/>
            <a:ext cx="744644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E75A516-044A-5F4F-BF36-744F15262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4640" y="484188"/>
            <a:ext cx="3069160" cy="2263775"/>
          </a:xfrm>
        </p:spPr>
        <p:txBody>
          <a:bodyPr/>
          <a:lstStyle/>
          <a:p>
            <a:r>
              <a:rPr lang="en-US" dirty="0"/>
              <a:t>Code for API call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1FE839-3C84-E740-A87B-891D9F6E76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84640" y="2457449"/>
            <a:ext cx="3069160" cy="3719513"/>
          </a:xfrm>
        </p:spPr>
        <p:txBody>
          <a:bodyPr/>
          <a:lstStyle/>
          <a:p>
            <a:r>
              <a:rPr lang="en-US" dirty="0"/>
              <a:t>Run and test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DEDC67-635E-8D42-AAE8-F360C461EB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4640" y="3262312"/>
            <a:ext cx="2840560" cy="3355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86137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16DA74-D71C-F84A-A258-F317E91D13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input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5D6829-020E-DF47-8105-D534F1B2AA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Press </a:t>
            </a:r>
            <a:r>
              <a:rPr lang="en-US" dirty="0" err="1"/>
              <a:t>Alt+Enter</a:t>
            </a:r>
            <a:r>
              <a:rPr lang="en-US" dirty="0"/>
              <a:t> on this line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BB1C29-2FA9-1044-A7CB-7420DF5F62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4450" y="2705100"/>
            <a:ext cx="7023100" cy="14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8728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80201-3BC8-594A-8102-65614C400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Modify code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D6659C-F8A7-FC43-8BD3-3E974DE905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User input, calculate dollar equivalent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DDB712-D3F6-AE4F-9BAE-9D0DFCDB2F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477293"/>
            <a:ext cx="9972026" cy="4015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0464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A9A0D1-7488-CB49-954E-C8D3E507E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Many technologies to connect different computer systems over a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20B8A0-94BF-0043-AB2F-7B46426DC8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676467" cy="4351338"/>
          </a:xfrm>
        </p:spPr>
        <p:txBody>
          <a:bodyPr/>
          <a:lstStyle/>
          <a:p>
            <a:r>
              <a:rPr lang="en-US" dirty="0"/>
              <a:t>Various technologies including CORBA, Message Passing, </a:t>
            </a:r>
            <a:r>
              <a:rPr lang="en-US" dirty="0" err="1"/>
              <a:t>PubSub</a:t>
            </a:r>
            <a:r>
              <a:rPr lang="en-US" dirty="0"/>
              <a:t>... (we won't cover these)</a:t>
            </a:r>
          </a:p>
          <a:p>
            <a:endParaRPr lang="en-US" dirty="0"/>
          </a:p>
          <a:p>
            <a:r>
              <a:rPr lang="en-US" dirty="0"/>
              <a:t>One technology that's become very popular is using </a:t>
            </a:r>
            <a:r>
              <a:rPr lang="en-US" b="1" dirty="0"/>
              <a:t>HTTP</a:t>
            </a:r>
          </a:p>
          <a:p>
            <a:r>
              <a:rPr lang="en-US" dirty="0"/>
              <a:t>Same technology used in your web browser, to request web pages</a:t>
            </a:r>
          </a:p>
          <a:p>
            <a:r>
              <a:rPr lang="en-US" dirty="0"/>
              <a:t>HTTP can also be used by programs to make requests to API servers</a:t>
            </a:r>
          </a:p>
          <a:p>
            <a:r>
              <a:rPr lang="en-US" dirty="0"/>
              <a:t>An API server is much like a web server, but it's designed to respond to programs, not humans, and send data, not web pages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502945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783456-8699-FB45-9025-3E87F0E41A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 and test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B3115BD-26A9-FE46-8EA6-59142F2C9B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343944"/>
            <a:ext cx="10340236" cy="1828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81369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B96B1-5A54-914E-AD46-426BFADE4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Examples in the repository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53A390-7B21-DE42-8527-003D03B9F8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Kanye Quotes API</a:t>
            </a:r>
          </a:p>
          <a:p>
            <a:r>
              <a:rPr lang="en-US" dirty="0"/>
              <a:t>Yelp Cheap Restaurants API</a:t>
            </a:r>
          </a:p>
          <a:p>
            <a:r>
              <a:rPr lang="en-US" dirty="0" err="1"/>
              <a:t>BoredAPI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413075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E3C472-2676-3F49-8AA9-3A7DC6BDE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API Keys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4EA909-86E9-0549-8297-EB6B3498C5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These APIs are unusual because you don't have to authenticate to use the service</a:t>
            </a:r>
          </a:p>
          <a:p>
            <a:r>
              <a:rPr lang="en-US" dirty="0"/>
              <a:t>Most APIs are restricted to authorized users</a:t>
            </a:r>
          </a:p>
          <a:p>
            <a:pPr lvl="1"/>
            <a:r>
              <a:rPr lang="en-US" dirty="0"/>
              <a:t>Why?</a:t>
            </a:r>
          </a:p>
          <a:p>
            <a:r>
              <a:rPr lang="en-US" dirty="0"/>
              <a:t>Either with </a:t>
            </a:r>
            <a:r>
              <a:rPr lang="en-US" b="1" dirty="0"/>
              <a:t>OAuth</a:t>
            </a:r>
            <a:r>
              <a:rPr lang="en-US" dirty="0"/>
              <a:t> - equivalent of a username and password</a:t>
            </a:r>
          </a:p>
          <a:p>
            <a:r>
              <a:rPr lang="en-US" dirty="0"/>
              <a:t>Or require a </a:t>
            </a:r>
            <a:r>
              <a:rPr lang="en-US" b="1" dirty="0"/>
              <a:t>key</a:t>
            </a:r>
            <a:r>
              <a:rPr lang="en-US" dirty="0"/>
              <a:t> to access - less security but still useful for managing and monitoring users </a:t>
            </a:r>
          </a:p>
        </p:txBody>
      </p:sp>
    </p:spTree>
    <p:extLst>
      <p:ext uri="{BB962C8B-B14F-4D97-AF65-F5344CB8AC3E}">
        <p14:creationId xmlns:p14="http://schemas.microsoft.com/office/powerpoint/2010/main" val="316011043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8C0724-44E1-A142-BB83-1CD5EFA46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Let's build an app with the Yelp API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D93902-A078-B74B-905B-BDED00ACC1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Search for cheap restaurants in Minneapolis</a:t>
            </a:r>
          </a:p>
          <a:p>
            <a:endParaRPr lang="en-US" dirty="0"/>
          </a:p>
          <a:p>
            <a:r>
              <a:rPr lang="en-US" dirty="0">
                <a:hlinkClick r:id="rId2"/>
              </a:rPr>
              <a:t>https://www.yelp.com/developers</a:t>
            </a:r>
            <a:endParaRPr lang="en-US" dirty="0"/>
          </a:p>
          <a:p>
            <a:endParaRPr lang="en-US" dirty="0"/>
          </a:p>
          <a:p>
            <a:r>
              <a:rPr lang="en-US" dirty="0"/>
              <a:t>Create an account, and log in</a:t>
            </a:r>
          </a:p>
          <a:p>
            <a:endParaRPr lang="en-US" dirty="0"/>
          </a:p>
          <a:p>
            <a:r>
              <a:rPr lang="en-US" dirty="0"/>
              <a:t>Go to </a:t>
            </a:r>
            <a:r>
              <a:rPr lang="en-US" dirty="0">
                <a:hlinkClick r:id="rId3"/>
              </a:rPr>
              <a:t>https://www.yelp.com/fusion</a:t>
            </a:r>
            <a:endParaRPr lang="en-US" dirty="0"/>
          </a:p>
          <a:p>
            <a:endParaRPr lang="en-US" dirty="0"/>
          </a:p>
          <a:p>
            <a:r>
              <a:rPr lang="en-US" dirty="0"/>
              <a:t>Create an application, make a note of your key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996925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9F43F4-0848-ED43-A1AA-E134D5E8AC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 the documentation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81A2A7-9577-2A4F-ADB4-CEAD351C3A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05672"/>
            <a:ext cx="10515600" cy="4351338"/>
          </a:xfrm>
        </p:spPr>
        <p:txBody>
          <a:bodyPr>
            <a:normAutofit/>
          </a:bodyPr>
          <a:lstStyle/>
          <a:p>
            <a:r>
              <a:rPr lang="en-US" sz="2400" dirty="0">
                <a:hlinkClick r:id="rId2"/>
              </a:rPr>
              <a:t>https://www.yelp.com/developers/documentation/v3/business_search</a:t>
            </a:r>
            <a:r>
              <a:rPr lang="en-US" sz="2400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BB8023-39B3-3E41-B2BE-2352DF880E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8964" y="1834364"/>
            <a:ext cx="7173423" cy="502363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35078795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B58CB4-8C59-1C47-A3D7-F0B727762E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970929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Example response - more complicated, but can still process 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12AE16-D06B-7E40-8427-12B6927838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69459"/>
            <a:ext cx="4504765" cy="4007504"/>
          </a:xfrm>
        </p:spPr>
        <p:txBody>
          <a:bodyPr/>
          <a:lstStyle/>
          <a:p>
            <a:r>
              <a:rPr lang="en-US" b="1" dirty="0"/>
              <a:t>businesses</a:t>
            </a:r>
            <a:r>
              <a:rPr lang="en-US" dirty="0"/>
              <a:t> key, its value is an array of objects</a:t>
            </a:r>
          </a:p>
          <a:p>
            <a:r>
              <a:rPr lang="en-US" b="1" dirty="0"/>
              <a:t>location</a:t>
            </a:r>
            <a:r>
              <a:rPr lang="en-US" dirty="0"/>
              <a:t> is an object too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F48DA6-8156-9549-BF5E-3031C007CF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0"/>
            <a:ext cx="5876951" cy="68580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341E008-4EAF-8E4E-A4BE-D4B599C41CBB}"/>
              </a:ext>
            </a:extLst>
          </p:cNvPr>
          <p:cNvCxnSpPr/>
          <p:nvPr/>
        </p:nvCxnSpPr>
        <p:spPr>
          <a:xfrm>
            <a:off x="5506948" y="365125"/>
            <a:ext cx="750014" cy="76664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0717829-7E94-BA44-9CAD-9C3C23E06031}"/>
              </a:ext>
            </a:extLst>
          </p:cNvPr>
          <p:cNvCxnSpPr/>
          <p:nvPr/>
        </p:nvCxnSpPr>
        <p:spPr>
          <a:xfrm>
            <a:off x="5720993" y="3623941"/>
            <a:ext cx="750014" cy="76664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1506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EB00D3-1157-A143-AD8E-2FF240B61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68A0D2-69D2-A642-ACC7-04CD4BF7AC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It's not a good idea to write your key in code</a:t>
            </a:r>
          </a:p>
          <a:p>
            <a:r>
              <a:rPr lang="en-US" dirty="0"/>
              <a:t>It's like a password</a:t>
            </a:r>
          </a:p>
          <a:p>
            <a:endParaRPr lang="en-US" dirty="0"/>
          </a:p>
          <a:p>
            <a:r>
              <a:rPr lang="en-US" dirty="0"/>
              <a:t>One solution: save the key in an environment variable</a:t>
            </a:r>
          </a:p>
        </p:txBody>
      </p:sp>
    </p:spTree>
    <p:extLst>
      <p:ext uri="{BB962C8B-B14F-4D97-AF65-F5344CB8AC3E}">
        <p14:creationId xmlns:p14="http://schemas.microsoft.com/office/powerpoint/2010/main" val="351320800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F4B561-E9C2-C84F-871B-614743AC2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Environment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864CA8-CCE6-2547-BF73-4C9529A2C1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variable that your computer stores</a:t>
            </a:r>
          </a:p>
          <a:p>
            <a:r>
              <a:rPr lang="en-US" dirty="0"/>
              <a:t>Programs can read environment variables</a:t>
            </a:r>
          </a:p>
          <a:p>
            <a:r>
              <a:rPr lang="en-US" dirty="0"/>
              <a:t>Common solution to private data needed by programs, that should not be part of the codebase</a:t>
            </a:r>
          </a:p>
          <a:p>
            <a:r>
              <a:rPr lang="en-US" dirty="0"/>
              <a:t>Also used to store database access credentials, other secrets </a:t>
            </a:r>
          </a:p>
          <a:p>
            <a:r>
              <a:rPr lang="en-US" dirty="0"/>
              <a:t>And for high-level development settings </a:t>
            </a:r>
          </a:p>
          <a:p>
            <a:pPr lvl="1"/>
            <a:r>
              <a:rPr lang="en-US" dirty="0"/>
              <a:t>Run the program in development or production mode? </a:t>
            </a:r>
          </a:p>
          <a:p>
            <a:pPr lvl="1"/>
            <a:r>
              <a:rPr lang="en-US" dirty="0"/>
              <a:t>What port should the web server run on?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79730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55A737-5443-E54D-8FFD-5F1A50C361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Environment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804C29-C453-B94E-BA7E-14D809E7F2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6465" y="1603376"/>
            <a:ext cx="11226255" cy="4351338"/>
          </a:xfrm>
        </p:spPr>
        <p:txBody>
          <a:bodyPr/>
          <a:lstStyle/>
          <a:p>
            <a:r>
              <a:rPr lang="en-US" dirty="0"/>
              <a:t>Run your  code that expects to have an environment variable</a:t>
            </a:r>
          </a:p>
          <a:p>
            <a:r>
              <a:rPr lang="en-US" dirty="0"/>
              <a:t>Click on the name of the file you are running, menu bar, top right</a:t>
            </a:r>
          </a:p>
          <a:p>
            <a:r>
              <a:rPr lang="en-US" dirty="0"/>
              <a:t>Select Edit Configurations...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965E2E-B2AF-D947-B3F4-9421547198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599" y="3613896"/>
            <a:ext cx="8110401" cy="2105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6599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04237D5-EEC8-EF41-A07F-2022E570A4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6531" y="681025"/>
            <a:ext cx="6961810" cy="540601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D55A737-5443-E54D-8FFD-5F1A50C361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295650" cy="1325563"/>
          </a:xfrm>
        </p:spPr>
        <p:txBody>
          <a:bodyPr>
            <a:normAutofit/>
          </a:bodyPr>
          <a:lstStyle/>
          <a:p>
            <a:r>
              <a:rPr lang="en-US" dirty="0"/>
              <a:t>Environment variables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804C29-C453-B94E-BA7E-14D809E7F2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6466" y="2365512"/>
            <a:ext cx="3359796" cy="3589201"/>
          </a:xfrm>
        </p:spPr>
        <p:txBody>
          <a:bodyPr>
            <a:normAutofit/>
          </a:bodyPr>
          <a:lstStyle/>
          <a:p>
            <a:r>
              <a:rPr lang="en-US" dirty="0"/>
              <a:t>Click on the little rectangle icon on the right of the Environment Variables field to open the Environment Variables dialog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051519E-96C3-C247-A962-522B0BD15436}"/>
              </a:ext>
            </a:extLst>
          </p:cNvPr>
          <p:cNvCxnSpPr>
            <a:cxnSpLocks/>
          </p:cNvCxnSpPr>
          <p:nvPr/>
        </p:nvCxnSpPr>
        <p:spPr>
          <a:xfrm flipH="1">
            <a:off x="11172905" y="1690688"/>
            <a:ext cx="345436" cy="979561"/>
          </a:xfrm>
          <a:prstGeom prst="straightConnector1">
            <a:avLst/>
          </a:prstGeom>
          <a:ln w="76200">
            <a:solidFill>
              <a:srgbClr val="FF3EF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715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360BE7-E9BC-1646-B276-90A9D6261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0D63E8-C4FE-C945-855E-A74B03BD5B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 is the protocol used for browsers to request web pages, and for servers to send pages, images, other resources in response </a:t>
            </a:r>
          </a:p>
          <a:p>
            <a:endParaRPr lang="en-US" dirty="0"/>
          </a:p>
          <a:p>
            <a:r>
              <a:rPr lang="en-US" dirty="0"/>
              <a:t>Can also use HTTP to send </a:t>
            </a:r>
            <a:r>
              <a:rPr lang="en-US" b="1" dirty="0"/>
              <a:t>requests</a:t>
            </a:r>
            <a:r>
              <a:rPr lang="en-US" dirty="0"/>
              <a:t> from your program to another computer, somewhere else on the network (or internet)</a:t>
            </a:r>
          </a:p>
          <a:p>
            <a:r>
              <a:rPr lang="en-US" dirty="0"/>
              <a:t>The other computer can </a:t>
            </a:r>
            <a:r>
              <a:rPr lang="en-US" b="1" dirty="0"/>
              <a:t>respond</a:t>
            </a:r>
            <a:r>
              <a:rPr lang="en-US" dirty="0"/>
              <a:t> with data of some kind - a file, text, error message, or </a:t>
            </a:r>
            <a:r>
              <a:rPr lang="en-US" b="1" dirty="0"/>
              <a:t>JSON</a:t>
            </a:r>
          </a:p>
        </p:txBody>
      </p:sp>
    </p:spTree>
    <p:extLst>
      <p:ext uri="{BB962C8B-B14F-4D97-AF65-F5344CB8AC3E}">
        <p14:creationId xmlns:p14="http://schemas.microsoft.com/office/powerpoint/2010/main" val="284009410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790F091-C4A2-6D4E-9367-9EA6CC0DC9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7983" y="526303"/>
            <a:ext cx="6324600" cy="56261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FD98B4-3970-F049-B2A8-056A97E590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389783" cy="1325563"/>
          </a:xfrm>
        </p:spPr>
        <p:txBody>
          <a:bodyPr/>
          <a:lstStyle/>
          <a:p>
            <a:r>
              <a:rPr lang="en-US" dirty="0"/>
              <a:t>Environment Variables dialog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81F802-D851-9440-AE99-91D5B91DFF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23799"/>
            <a:ext cx="4131365" cy="4351338"/>
          </a:xfrm>
        </p:spPr>
        <p:txBody>
          <a:bodyPr/>
          <a:lstStyle/>
          <a:p>
            <a:r>
              <a:rPr lang="en-US" dirty="0"/>
              <a:t>Click on the + button at the lower left of the User environment variables pane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0548AE5-1295-2048-BBDC-5E019AA6AB0F}"/>
              </a:ext>
            </a:extLst>
          </p:cNvPr>
          <p:cNvCxnSpPr>
            <a:cxnSpLocks/>
          </p:cNvCxnSpPr>
          <p:nvPr/>
        </p:nvCxnSpPr>
        <p:spPr>
          <a:xfrm flipH="1">
            <a:off x="5741613" y="1926561"/>
            <a:ext cx="829564" cy="979561"/>
          </a:xfrm>
          <a:prstGeom prst="straightConnector1">
            <a:avLst/>
          </a:prstGeom>
          <a:ln w="76200">
            <a:solidFill>
              <a:srgbClr val="FF3EF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473285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59E078-7430-2B4E-B674-A4F6772B2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409661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Create new environment variable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60688-6A0A-DE4F-8BE0-78AC62DDBB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05877"/>
            <a:ext cx="3972339" cy="387108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Enter YELP_API_KEY for the name</a:t>
            </a:r>
          </a:p>
          <a:p>
            <a:r>
              <a:rPr lang="en-US" dirty="0"/>
              <a:t>Past in your API key for the value </a:t>
            </a:r>
          </a:p>
          <a:p>
            <a:r>
              <a:rPr lang="en-US" dirty="0"/>
              <a:t>Make sure there are no extra spaces around the key</a:t>
            </a:r>
          </a:p>
          <a:p>
            <a:endParaRPr lang="en-US" dirty="0"/>
          </a:p>
          <a:p>
            <a:r>
              <a:rPr lang="en-US" dirty="0"/>
              <a:t>Click OK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3018D6-019C-6B4B-BE66-ACC605DB07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7861" y="563562"/>
            <a:ext cx="6223000" cy="5613400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E8582FF-9986-264A-8B6B-E2562D1BE85B}"/>
              </a:ext>
            </a:extLst>
          </p:cNvPr>
          <p:cNvCxnSpPr>
            <a:cxnSpLocks/>
          </p:cNvCxnSpPr>
          <p:nvPr/>
        </p:nvCxnSpPr>
        <p:spPr>
          <a:xfrm flipH="1" flipV="1">
            <a:off x="7142288" y="1761988"/>
            <a:ext cx="262753" cy="1087777"/>
          </a:xfrm>
          <a:prstGeom prst="straightConnector1">
            <a:avLst/>
          </a:prstGeom>
          <a:ln w="76200">
            <a:solidFill>
              <a:srgbClr val="FF3EF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BA1383F-3899-5846-BB16-22141579165D}"/>
              </a:ext>
            </a:extLst>
          </p:cNvPr>
          <p:cNvCxnSpPr>
            <a:cxnSpLocks/>
          </p:cNvCxnSpPr>
          <p:nvPr/>
        </p:nvCxnSpPr>
        <p:spPr>
          <a:xfrm flipH="1" flipV="1">
            <a:off x="9932504" y="1905194"/>
            <a:ext cx="262753" cy="1087777"/>
          </a:xfrm>
          <a:prstGeom prst="straightConnector1">
            <a:avLst/>
          </a:prstGeom>
          <a:ln w="76200">
            <a:solidFill>
              <a:srgbClr val="FF3EF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200272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130C15-CD7A-8A4B-BC1F-E08D3EB64D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2759765" cy="1325563"/>
          </a:xfrm>
        </p:spPr>
        <p:txBody>
          <a:bodyPr/>
          <a:lstStyle/>
          <a:p>
            <a:r>
              <a:rPr lang="en-US" dirty="0"/>
              <a:t>Verify key is set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88EA002-7B38-D04C-B716-50DEA903AA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2620617" cy="4351338"/>
          </a:xfrm>
        </p:spPr>
        <p:txBody>
          <a:bodyPr/>
          <a:lstStyle/>
          <a:p>
            <a:r>
              <a:rPr lang="en-US" dirty="0"/>
              <a:t>Should see key in the Environment Variables </a:t>
            </a:r>
          </a:p>
          <a:p>
            <a:r>
              <a:rPr lang="en-US" dirty="0"/>
              <a:t>Click Apply and OK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311083A-5E6A-4B48-926E-32E2955D6B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3705" y="576470"/>
            <a:ext cx="8046720" cy="5943600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3815CE8-D799-9A4E-B012-57B5F4884C17}"/>
              </a:ext>
            </a:extLst>
          </p:cNvPr>
          <p:cNvCxnSpPr>
            <a:cxnSpLocks/>
          </p:cNvCxnSpPr>
          <p:nvPr/>
        </p:nvCxnSpPr>
        <p:spPr>
          <a:xfrm>
            <a:off x="10539815" y="5188464"/>
            <a:ext cx="890185" cy="755137"/>
          </a:xfrm>
          <a:prstGeom prst="straightConnector1">
            <a:avLst/>
          </a:prstGeom>
          <a:ln w="76200">
            <a:solidFill>
              <a:srgbClr val="FF3EF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27AE75C-DA46-9C46-BF73-6E69A63D7398}"/>
              </a:ext>
            </a:extLst>
          </p:cNvPr>
          <p:cNvCxnSpPr>
            <a:cxnSpLocks/>
          </p:cNvCxnSpPr>
          <p:nvPr/>
        </p:nvCxnSpPr>
        <p:spPr>
          <a:xfrm flipH="1" flipV="1">
            <a:off x="9932504" y="2598524"/>
            <a:ext cx="262753" cy="1087777"/>
          </a:xfrm>
          <a:prstGeom prst="straightConnector1">
            <a:avLst/>
          </a:prstGeom>
          <a:ln w="76200">
            <a:solidFill>
              <a:srgbClr val="FF3EF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324600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FD51B-C309-4A49-88C8-2A7BAD11C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2879035" cy="1460500"/>
          </a:xfrm>
        </p:spPr>
        <p:txBody>
          <a:bodyPr>
            <a:normAutofit fontScale="90000"/>
          </a:bodyPr>
          <a:lstStyle/>
          <a:p>
            <a:r>
              <a:rPr lang="en-US" dirty="0"/>
              <a:t>Reading environment variable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D0DCDF-0754-8D45-BED1-D43747A3ED81}"/>
              </a:ext>
            </a:extLst>
          </p:cNvPr>
          <p:cNvSpPr>
            <a:spLocks noGrp="1"/>
          </p:cNvSpPr>
          <p:nvPr>
            <p:ph idx="1"/>
          </p:nvPr>
        </p:nvSpPr>
        <p:spPr>
          <a:xfrm flipH="1">
            <a:off x="596346" y="2305879"/>
            <a:ext cx="11313379" cy="3851206"/>
          </a:xfrm>
        </p:spPr>
        <p:txBody>
          <a:bodyPr>
            <a:normAutofit/>
          </a:bodyPr>
          <a:lstStyle/>
          <a:p>
            <a:r>
              <a:rPr lang="en-US" dirty="0"/>
              <a:t>Instead of putting the key in code, you will read from the environment variable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11030E-C22B-C64D-A0C0-32D46DDAA9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554" y="3876401"/>
            <a:ext cx="10612962" cy="710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64939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3B38DD-E124-BB46-8F84-CF9BFC7E8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in </a:t>
            </a:r>
            <a:r>
              <a:rPr lang="en-US"/>
              <a:t>the repository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4614F0-3C63-8947-9E5C-87533215B7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two new Java files:</a:t>
            </a:r>
          </a:p>
          <a:p>
            <a:r>
              <a:rPr lang="en-US" dirty="0" err="1"/>
              <a:t>YelpSearch.java</a:t>
            </a:r>
            <a:endParaRPr lang="en-US" dirty="0"/>
          </a:p>
          <a:p>
            <a:r>
              <a:rPr lang="en-US" dirty="0" err="1"/>
              <a:t>YelpResponse.java</a:t>
            </a:r>
            <a:endParaRPr lang="en-US" dirty="0"/>
          </a:p>
          <a:p>
            <a:endParaRPr lang="en-US" dirty="0"/>
          </a:p>
          <a:p>
            <a:r>
              <a:rPr lang="en-US" dirty="0"/>
              <a:t>Code: </a:t>
            </a:r>
          </a:p>
          <a:p>
            <a:r>
              <a:rPr lang="en-US" dirty="0">
                <a:hlinkClick r:id="rId2"/>
              </a:rPr>
              <a:t>https://github.com/claraj/java_api/blob/master/src/main/java/YelpSearch.java</a:t>
            </a:r>
            <a:endParaRPr lang="en-US" dirty="0"/>
          </a:p>
          <a:p>
            <a:r>
              <a:rPr lang="en-US" dirty="0">
                <a:hlinkClick r:id="rId2"/>
              </a:rPr>
              <a:t>https://github.com/claraj/java_api/blob/master/src/main/java/YelpResponse.java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589990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243CB7-B935-1041-851B-59DBDAF3D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 and test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0CD162-98AA-B24C-9168-F3B01AA8EB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2376" y="1825625"/>
            <a:ext cx="2277036" cy="4351338"/>
          </a:xfrm>
        </p:spPr>
        <p:txBody>
          <a:bodyPr/>
          <a:lstStyle/>
          <a:p>
            <a:r>
              <a:rPr lang="en-US" dirty="0"/>
              <a:t>Example output</a:t>
            </a:r>
          </a:p>
          <a:p>
            <a:endParaRPr lang="en-US" dirty="0"/>
          </a:p>
          <a:p>
            <a:r>
              <a:rPr lang="en-US" dirty="0"/>
              <a:t>Try changing some of the search parameters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046426-34C3-874B-8208-805938D6A2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6762" y="1486274"/>
            <a:ext cx="8978900" cy="549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99724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9B10AC-E045-224E-9E03-7EEDF7149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100's of other APIs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996284-AF4C-644E-B83C-69AA690342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list </a:t>
            </a:r>
            <a:r>
              <a:rPr lang="en-US" dirty="0">
                <a:hlinkClick r:id="rId2"/>
              </a:rPr>
              <a:t>https://github.com/toddmotto/public-apis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9297543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0F1A5-6A2A-634F-A393-C42767C996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 credit question - in D2L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DEDBF4-4523-1A45-8BB4-E4BDEAC816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Review the API examples using the </a:t>
            </a:r>
            <a:r>
              <a:rPr lang="en-US" dirty="0" err="1"/>
              <a:t>Unirest</a:t>
            </a:r>
            <a:r>
              <a:rPr lang="en-US" dirty="0"/>
              <a:t> library.</a:t>
            </a:r>
          </a:p>
          <a:p>
            <a:r>
              <a:rPr lang="en-US" dirty="0"/>
              <a:t>Create a new </a:t>
            </a:r>
            <a:r>
              <a:rPr lang="en-US"/>
              <a:t>Maven project </a:t>
            </a:r>
            <a:r>
              <a:rPr lang="en-US" dirty="0"/>
              <a:t>and add </a:t>
            </a:r>
            <a:r>
              <a:rPr lang="en-US" dirty="0" err="1"/>
              <a:t>Unirest</a:t>
            </a:r>
            <a:r>
              <a:rPr lang="en-US" dirty="0"/>
              <a:t> to your project.</a:t>
            </a:r>
          </a:p>
          <a:p>
            <a:r>
              <a:rPr lang="en-US" dirty="0"/>
              <a:t>Use the OMBD API to write a movie search program.</a:t>
            </a:r>
          </a:p>
          <a:p>
            <a:r>
              <a:rPr lang="en-US" dirty="0"/>
              <a:t>Sign up for a free API key </a:t>
            </a:r>
            <a:r>
              <a:rPr lang="en-US" dirty="0">
                <a:hlinkClick r:id="rId2"/>
              </a:rPr>
              <a:t>http://www.omdbapi.com/</a:t>
            </a:r>
            <a:r>
              <a:rPr lang="en-US" dirty="0"/>
              <a:t> and review the documentation for making queries.</a:t>
            </a:r>
          </a:p>
          <a:p>
            <a:r>
              <a:rPr lang="en-US" dirty="0"/>
              <a:t>In your program, the user should be able to enter a movie name. Your program will make a request to OMDB's API and get information about that movie.</a:t>
            </a:r>
          </a:p>
          <a:p>
            <a:r>
              <a:rPr lang="en-US" dirty="0"/>
              <a:t>Display a neatly formatted message with all the information returned about that movie. </a:t>
            </a:r>
          </a:p>
          <a:p>
            <a:r>
              <a:rPr lang="en-US" dirty="0"/>
              <a:t>If the movie isn't found, print a "Not Found" message.</a:t>
            </a:r>
          </a:p>
          <a:p>
            <a:r>
              <a:rPr lang="en-US" dirty="0"/>
              <a:t>Make sure your API key is not in the program code! Save it in an environment variable on your computer.</a:t>
            </a:r>
          </a:p>
          <a:p>
            <a:r>
              <a:rPr lang="en-US" dirty="0"/>
              <a:t>Comment your code!!</a:t>
            </a:r>
          </a:p>
          <a:p>
            <a:r>
              <a:rPr lang="en-US" dirty="0"/>
              <a:t>Create a GitHub repository for your project and push your code to GitHub. 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65472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BCE59-9BA8-324A-887D-AC5EC3A15A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JSON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740310-9934-9C44-A4F9-E52A548140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62600" cy="4351338"/>
          </a:xfrm>
        </p:spPr>
        <p:txBody>
          <a:bodyPr/>
          <a:lstStyle/>
          <a:p>
            <a:r>
              <a:rPr lang="en-US" dirty="0"/>
              <a:t>JavaScript Object Notation, used by the JavaScript language, but widely understood by many other programming languages</a:t>
            </a:r>
          </a:p>
          <a:p>
            <a:r>
              <a:rPr lang="en-US" dirty="0"/>
              <a:t>The structure looks a lot like a Python dictionary</a:t>
            </a:r>
          </a:p>
          <a:p>
            <a:r>
              <a:rPr lang="en-US" dirty="0"/>
              <a:t>We can turn a JSON response into a Java object dictionary in our program, and use the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38531D-A34B-5448-A67D-517E6357BE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2022" y="450995"/>
            <a:ext cx="3791778" cy="5725968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0984901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BF67E-DAA4-F043-B68A-CC014BC43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Requests with requests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629135-959C-4141-85C8-C5BA079654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Java has built-in libraries for making HTTP requests but it's a little clunky to use</a:t>
            </a:r>
          </a:p>
          <a:p>
            <a:r>
              <a:rPr lang="en-US" dirty="0"/>
              <a:t>So we'll use the </a:t>
            </a:r>
            <a:r>
              <a:rPr lang="en-US" dirty="0" err="1"/>
              <a:t>Unirest</a:t>
            </a:r>
            <a:r>
              <a:rPr lang="en-US" dirty="0"/>
              <a:t> library instead to help</a:t>
            </a:r>
          </a:p>
          <a:p>
            <a:endParaRPr lang="en-US" dirty="0"/>
          </a:p>
          <a:p>
            <a:r>
              <a:rPr lang="en-US" dirty="0">
                <a:hlinkClick r:id="rId2"/>
              </a:rPr>
              <a:t>http://kong.github.io/unirest-java/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33806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9F56EE-B7C4-6B4B-854B-7A826D819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HTTP request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FE6061-21E1-E841-B0B4-04E9099DD8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We need a random cat fact</a:t>
            </a:r>
          </a:p>
          <a:p>
            <a:r>
              <a:rPr lang="en-US" dirty="0"/>
              <a:t>So we need a random cat fact service </a:t>
            </a:r>
          </a:p>
          <a:p>
            <a:r>
              <a:rPr lang="en-US" dirty="0"/>
              <a:t>Let's use the </a:t>
            </a:r>
            <a:r>
              <a:rPr lang="en-US" dirty="0">
                <a:hlinkClick r:id="rId2"/>
              </a:rPr>
              <a:t>https://catfact.ninja</a:t>
            </a:r>
            <a:r>
              <a:rPr lang="en-US" dirty="0"/>
              <a:t> API</a:t>
            </a:r>
          </a:p>
        </p:txBody>
      </p:sp>
    </p:spTree>
    <p:extLst>
      <p:ext uri="{BB962C8B-B14F-4D97-AF65-F5344CB8AC3E}">
        <p14:creationId xmlns:p14="http://schemas.microsoft.com/office/powerpoint/2010/main" val="28061055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9F56EE-B7C4-6B4B-854B-7A826D819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an API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FE6061-21E1-E841-B0B4-04E9099DD8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333" y="1825624"/>
            <a:ext cx="2954867" cy="477837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/>
              <a:t>Step 1: </a:t>
            </a:r>
            <a:r>
              <a:rPr lang="en-US" dirty="0"/>
              <a:t>read the documentation to figure out what request to make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There's an example URL</a:t>
            </a:r>
          </a:p>
          <a:p>
            <a:r>
              <a:rPr lang="en-US" dirty="0"/>
              <a:t>Paste it into your browser address bar to see what happens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E7AFD8-22AF-4448-9884-5D4EE88451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5078" y="0"/>
            <a:ext cx="8266922" cy="68580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4145436-0E95-4B4D-A210-6759A8A0278F}"/>
              </a:ext>
            </a:extLst>
          </p:cNvPr>
          <p:cNvCxnSpPr>
            <a:cxnSpLocks/>
          </p:cNvCxnSpPr>
          <p:nvPr/>
        </p:nvCxnSpPr>
        <p:spPr>
          <a:xfrm>
            <a:off x="2878667" y="4572000"/>
            <a:ext cx="1046411" cy="795867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74898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8455</TotalTime>
  <Words>1753</Words>
  <Application>Microsoft Macintosh PowerPoint</Application>
  <PresentationFormat>Widescreen</PresentationFormat>
  <Paragraphs>234</Paragraphs>
  <Slides>57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1" baseType="lpstr">
      <vt:lpstr>Arial</vt:lpstr>
      <vt:lpstr>Calibri</vt:lpstr>
      <vt:lpstr>Calibri Light</vt:lpstr>
      <vt:lpstr>Office Theme</vt:lpstr>
      <vt:lpstr>Java</vt:lpstr>
      <vt:lpstr>Code Examples</vt:lpstr>
      <vt:lpstr>How do different computer systems talk to each other?</vt:lpstr>
      <vt:lpstr>Many technologies to connect different computer systems over a network</vt:lpstr>
      <vt:lpstr>HTTP</vt:lpstr>
      <vt:lpstr>JSON</vt:lpstr>
      <vt:lpstr>HTTP Requests with requests </vt:lpstr>
      <vt:lpstr>First HTTP request</vt:lpstr>
      <vt:lpstr>Using an API</vt:lpstr>
      <vt:lpstr>Step 2: Test out the API</vt:lpstr>
      <vt:lpstr>Step 3: How is the response structured?</vt:lpstr>
      <vt:lpstr>Step 4: Use in program </vt:lpstr>
      <vt:lpstr>Create New Project</vt:lpstr>
      <vt:lpstr>New Maven Project</vt:lpstr>
      <vt:lpstr>Project name</vt:lpstr>
      <vt:lpstr>Project opens, pom.xml file</vt:lpstr>
      <vt:lpstr>Examine the pom.xml </vt:lpstr>
      <vt:lpstr>PowerPoint Presentation</vt:lpstr>
      <vt:lpstr>Paste the text from the previous page into your pom.xml  The start of your pom.xml file should look like this</vt:lpstr>
      <vt:lpstr>Import changes</vt:lpstr>
      <vt:lpstr>Create Java File</vt:lpstr>
      <vt:lpstr>Write this code in CatFactAPI.java </vt:lpstr>
      <vt:lpstr>Right-click on your file and select Run</vt:lpstr>
      <vt:lpstr>Example output</vt:lpstr>
      <vt:lpstr>Problem</vt:lpstr>
      <vt:lpstr>Problem</vt:lpstr>
      <vt:lpstr>Set up GSON object mapper</vt:lpstr>
      <vt:lpstr>Set up GSON object mapper</vt:lpstr>
      <vt:lpstr>Define a CatFact class</vt:lpstr>
      <vt:lpstr>Entire program</vt:lpstr>
      <vt:lpstr>Run and test</vt:lpstr>
      <vt:lpstr>Another API  - Exchange rates </vt:lpstr>
      <vt:lpstr>A basic exchange rate program</vt:lpstr>
      <vt:lpstr>JSON formatter</vt:lpstr>
      <vt:lpstr>Response</vt:lpstr>
      <vt:lpstr>Create new Java file: ExchangeRates.java </vt:lpstr>
      <vt:lpstr>Code for API call</vt:lpstr>
      <vt:lpstr>User input</vt:lpstr>
      <vt:lpstr>Modify code </vt:lpstr>
      <vt:lpstr>Run and test </vt:lpstr>
      <vt:lpstr>More Examples in the repository</vt:lpstr>
      <vt:lpstr>API Keys</vt:lpstr>
      <vt:lpstr>Let's build an app with the Yelp API</vt:lpstr>
      <vt:lpstr>Reading the documentation</vt:lpstr>
      <vt:lpstr>Example response - more complicated, but can still process it</vt:lpstr>
      <vt:lpstr>Key Management</vt:lpstr>
      <vt:lpstr>Environment Variables</vt:lpstr>
      <vt:lpstr>Environment variables</vt:lpstr>
      <vt:lpstr>Environment variables </vt:lpstr>
      <vt:lpstr>Environment Variables dialog</vt:lpstr>
      <vt:lpstr>Create new environment variable</vt:lpstr>
      <vt:lpstr>Verify key is set</vt:lpstr>
      <vt:lpstr>Reading environment variable</vt:lpstr>
      <vt:lpstr>Code in the repository </vt:lpstr>
      <vt:lpstr>Run and test </vt:lpstr>
      <vt:lpstr>100's of other APIs</vt:lpstr>
      <vt:lpstr>Extra credit question - in D2L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1150 Programming Logic</dc:title>
  <dc:creator>Clara James</dc:creator>
  <cp:lastModifiedBy>James, Clara L</cp:lastModifiedBy>
  <cp:revision>47</cp:revision>
  <dcterms:created xsi:type="dcterms:W3CDTF">2019-01-30T04:23:38Z</dcterms:created>
  <dcterms:modified xsi:type="dcterms:W3CDTF">2020-10-22T17:25:32Z</dcterms:modified>
</cp:coreProperties>
</file>